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6"/>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425" r:id="rId17"/>
    <p:sldId id="264" r:id="rId18"/>
    <p:sldId id="272" r:id="rId19"/>
    <p:sldId id="421" r:id="rId20"/>
    <p:sldId id="409" r:id="rId21"/>
    <p:sldId id="410" r:id="rId22"/>
    <p:sldId id="413" r:id="rId23"/>
    <p:sldId id="426" r:id="rId24"/>
    <p:sldId id="407" r:id="rId25"/>
    <p:sldId id="416" r:id="rId26"/>
    <p:sldId id="412" r:id="rId27"/>
    <p:sldId id="417" r:id="rId28"/>
    <p:sldId id="418" r:id="rId29"/>
    <p:sldId id="427" r:id="rId30"/>
    <p:sldId id="419" r:id="rId31"/>
    <p:sldId id="423" r:id="rId32"/>
    <p:sldId id="424" r:id="rId33"/>
    <p:sldId id="408" r:id="rId34"/>
    <p:sldId id="376"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6887" autoAdjust="0"/>
  </p:normalViewPr>
  <p:slideViewPr>
    <p:cSldViewPr snapToGrid="0">
      <p:cViewPr varScale="1">
        <p:scale>
          <a:sx n="42" d="100"/>
          <a:sy n="42" d="100"/>
        </p:scale>
        <p:origin x="1496" y="32"/>
      </p:cViewPr>
      <p:guideLst/>
    </p:cSldViewPr>
  </p:slideViewPr>
  <p:notesTextViewPr>
    <p:cViewPr>
      <p:scale>
        <a:sx n="75" d="100"/>
        <a:sy n="75" d="100"/>
      </p:scale>
      <p:origin x="0" y="-2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Red-Green is the most popular and widely used code refactoring technique in the Agile software development process. This technique follows the “test-first” approach to design and implementation, this lays the foundation for all forms of refactoring.</a:t>
            </a:r>
            <a:endParaRPr dirty="0"/>
          </a:p>
        </p:txBody>
      </p:sp>
    </p:spTree>
    <p:extLst>
      <p:ext uri="{BB962C8B-B14F-4D97-AF65-F5344CB8AC3E}">
        <p14:creationId xmlns:p14="http://schemas.microsoft.com/office/powerpoint/2010/main" val="317405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82533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a:t>
            </a:r>
          </a:p>
          <a:p>
            <a:r>
              <a:rPr lang="en-US" dirty="0"/>
              <a:t>Here is a simple example: removing a hardcoded string as introducing it as parameter. This is an optional parameter in first version of refactoring. In the next version, we could make that a required parameter</a:t>
            </a:r>
          </a:p>
          <a:p>
            <a:endParaRPr lang="en-US" dirty="0"/>
          </a:p>
          <a:p>
            <a:r>
              <a:rPr lang="en-US" dirty="0"/>
              <a:t>More examples at</a:t>
            </a:r>
          </a:p>
          <a:p>
            <a:r>
              <a:rPr lang="en-US"/>
              <a:t>https://www.jetbrains.com/help/webstorm/specific-typescript-refactorings.html#typescript_extract_parameter </a:t>
            </a:r>
            <a:endParaRPr lang="en-US" dirty="0"/>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dirty="0"/>
              <a:t>In 2004 @ Facebook, using a now-popular framework like </a:t>
            </a:r>
            <a:r>
              <a:rPr lang="en-US" dirty="0">
                <a:hlinkClick r:id="rId3"/>
              </a:rPr>
              <a:t>Ruby on Rails</a:t>
            </a:r>
            <a:r>
              <a:rPr lang="en-US" dirty="0"/>
              <a:t> or </a:t>
            </a:r>
            <a:r>
              <a:rPr lang="en-US" dirty="0">
                <a:hlinkClick r:id="rId4"/>
              </a:rPr>
              <a:t>Django</a:t>
            </a:r>
            <a:r>
              <a:rPr lang="en-US" dirty="0"/>
              <a:t> wasn’t an option. Rails’ first public release was a few months later, and Django wasn’t unveiled until the following year. A decade later, PHP’s been </a:t>
            </a:r>
            <a:r>
              <a:rPr lang="en-US" dirty="0">
                <a:hlinkClick r:id="rId5"/>
              </a:rPr>
              <a:t>widely derided</a:t>
            </a:r>
            <a:r>
              <a:rPr lang="en-US" dirty="0"/>
              <a:t> for having a sprawling library of inconsistently named and defined built-in functions, syntax and semantics </a:t>
            </a:r>
            <a:r>
              <a:rPr lang="en-US" dirty="0">
                <a:hlinkClick r:id="rId6"/>
              </a:rPr>
              <a:t>just different enough</a:t>
            </a:r>
            <a:r>
              <a:rPr lang="en-US" dirty="0"/>
              <a:t> from related languages to confuse multilingual programmers, and a history of </a:t>
            </a:r>
            <a:r>
              <a:rPr lang="en-US" dirty="0">
                <a:hlinkClick r:id="rId7"/>
              </a:rPr>
              <a:t>design decisions</a:t>
            </a:r>
            <a:r>
              <a:rPr lang="en-US" dirty="0"/>
              <a:t> that made it easy to write insecure code.</a:t>
            </a:r>
          </a:p>
        </p:txBody>
      </p:sp>
    </p:spTree>
    <p:extLst>
      <p:ext uri="{BB962C8B-B14F-4D97-AF65-F5344CB8AC3E}">
        <p14:creationId xmlns:p14="http://schemas.microsoft.com/office/powerpoint/2010/main" val="365182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PHP is dynamically typed unlike languages like Java or C where types have to defined at compile time (statically typed).</a:t>
            </a:r>
          </a:p>
          <a:p>
            <a:r>
              <a:rPr lang="en-US" dirty="0"/>
              <a:t>Hack lets programmers specify the types of some variables in their code and uses logic to infer the rest based on how variables are used together, issuing an error if the code’s logically inconsistent. </a:t>
            </a:r>
          </a:p>
          <a:p>
            <a:r>
              <a:rPr lang="en-US" dirty="0"/>
              <a:t>When a file has changed, the two versions are compared to deduce what must be rechecked at a very fine-grained level: at the method level, not at the file level.”</a:t>
            </a:r>
          </a:p>
          <a:p>
            <a:r>
              <a:rPr lang="en-US" dirty="0"/>
              <a:t>Individual methods that have changed are re-examined by the type checker, which makes sure they’re still consistent with what it already knows about the rest of the code. </a:t>
            </a:r>
          </a:p>
        </p:txBody>
      </p:sp>
    </p:spTree>
    <p:extLst>
      <p:ext uri="{BB962C8B-B14F-4D97-AF65-F5344CB8AC3E}">
        <p14:creationId xmlns:p14="http://schemas.microsoft.com/office/powerpoint/2010/main" val="159208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Reasons for migration: </a:t>
            </a:r>
            <a:br>
              <a:rPr lang="en-US" b="1" dirty="0"/>
            </a:br>
            <a:r>
              <a:rPr lang="en-US" b="1" dirty="0"/>
              <a:t>-Typing support</a:t>
            </a:r>
            <a:r>
              <a:rPr lang="en-US" dirty="0"/>
              <a:t> for dev velocity, </a:t>
            </a:r>
            <a:br>
              <a:rPr lang="en-US" dirty="0"/>
            </a:br>
            <a:r>
              <a:rPr lang="en-US" dirty="0"/>
              <a:t>-Better </a:t>
            </a:r>
            <a:r>
              <a:rPr lang="en-US" b="1" dirty="0"/>
              <a:t>performance</a:t>
            </a:r>
            <a:r>
              <a:rPr lang="en-US" dirty="0"/>
              <a:t> than Python 2, </a:t>
            </a:r>
            <a:br>
              <a:rPr lang="en-US" dirty="0"/>
            </a:br>
            <a:r>
              <a:rPr lang="en-US" dirty="0"/>
              <a:t>-</a:t>
            </a:r>
            <a:r>
              <a:rPr lang="en-US" b="1" dirty="0"/>
              <a:t>Community</a:t>
            </a:r>
            <a:r>
              <a:rPr lang="en-US" dirty="0"/>
              <a:t> continues to make Python 3 better and faster</a:t>
            </a:r>
            <a:br>
              <a:rPr lang="en-US" dirty="0"/>
            </a:br>
            <a:br>
              <a:rPr lang="en-US" dirty="0"/>
            </a:br>
            <a:r>
              <a:rPr lang="en-US" dirty="0"/>
              <a:t>Took 10 months. All changes were directly merged to Main branch. Initially infrastructure was extended to support both Python2 and Python3.</a:t>
            </a:r>
            <a:br>
              <a:rPr lang="en-US" dirty="0"/>
            </a:br>
            <a:br>
              <a:rPr lang="en-US" dirty="0"/>
            </a:br>
            <a:r>
              <a:rPr lang="en-US" dirty="0"/>
              <a:t>In the talk, Lisa shared the challenges they faced in the migration process and how did they solved those problems.</a:t>
            </a:r>
          </a:p>
          <a:p>
            <a:pPr>
              <a:buFont typeface="Arial" panose="020B0604020202020204" pitchFamily="34" charset="0"/>
              <a:buChar char="•"/>
            </a:pPr>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pPr>
              <a:buFont typeface="Arial" panose="020B0604020202020204" pitchFamily="34" charset="0"/>
              <a:buChar char="•"/>
            </a:pPr>
            <a:r>
              <a:rPr lang="en-US" b="1" dirty="0"/>
              <a:t>Pickle </a:t>
            </a:r>
            <a:r>
              <a:rPr lang="en-US" b="1" dirty="0" err="1"/>
              <a:t>memcache</a:t>
            </a:r>
            <a:r>
              <a:rPr lang="en-US" b="1" dirty="0"/>
              <a:t> data format incompatibility</a:t>
            </a:r>
            <a:r>
              <a:rPr lang="en-US" dirty="0"/>
              <a:t> in Python 2 and Python 3. Solved by isolating </a:t>
            </a:r>
            <a:r>
              <a:rPr lang="en-US" dirty="0" err="1"/>
              <a:t>memcaches</a:t>
            </a:r>
            <a:r>
              <a:rPr lang="en-US" dirty="0"/>
              <a:t> for Python 2 and Python 3.</a:t>
            </a:r>
          </a:p>
          <a:p>
            <a:pPr>
              <a:buFont typeface="Arial" panose="020B0604020202020204" pitchFamily="34" charset="0"/>
              <a:buChar char="•"/>
            </a:pPr>
            <a:r>
              <a:rPr lang="en-US" b="1" dirty="0"/>
              <a:t>Iterator</a:t>
            </a:r>
            <a:r>
              <a:rPr lang="en-US" dirty="0"/>
              <a:t> differences, such as map. Solved by converting all maps to list in Python 3.</a:t>
            </a:r>
          </a:p>
          <a:p>
            <a:pPr>
              <a:buFont typeface="Arial" panose="020B0604020202020204" pitchFamily="34" charset="0"/>
              <a:buChar char="•"/>
            </a:pPr>
            <a:r>
              <a:rPr lang="en-US" b="1" dirty="0"/>
              <a:t>Dictionary order</a:t>
            </a:r>
            <a:r>
              <a:rPr lang="en-US" dirty="0"/>
              <a:t>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a:p>
            <a:pPr>
              <a:buFont typeface="Arial" panose="020B0604020202020204" pitchFamily="34" charset="0"/>
              <a:buChar char="•"/>
            </a:pPr>
            <a:r>
              <a:rPr lang="en-US"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lang="en-US" dirty="0" err="1"/>
              <a:t>unicode</a:t>
            </a:r>
            <a:r>
              <a:rPr lang="en-US" dirty="0"/>
              <a:t> issue. Solved by adding a magical character </a:t>
            </a:r>
            <a:r>
              <a:rPr lang="en-US" b="1" dirty="0"/>
              <a:t>“b”</a:t>
            </a:r>
            <a:r>
              <a:rPr lang="en-US" dirty="0"/>
              <a:t>, just like this:</a:t>
            </a:r>
          </a:p>
          <a:p>
            <a:pPr marL="0" indent="0">
              <a:buNone/>
            </a:pPr>
            <a:endParaRPr lang="en-US" dirty="0"/>
          </a:p>
          <a:p>
            <a:pPr marL="0" indent="0">
              <a:buNone/>
            </a:pPr>
            <a:r>
              <a:rPr lang="en-US" dirty="0"/>
              <a:t>In Feb 2017, Instagram’s stack completely dropped Python 2 and moved to Python 3 (v3.6).</a:t>
            </a:r>
          </a:p>
        </p:txBody>
      </p:sp>
    </p:spTree>
    <p:extLst>
      <p:ext uri="{BB962C8B-B14F-4D97-AF65-F5344CB8AC3E}">
        <p14:creationId xmlns:p14="http://schemas.microsoft.com/office/powerpoint/2010/main" val="208303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Instagram’s python 3 migration took 10 months and was completed in Feb 2017. It has resulted in a lot of saving in CPU usage (12%) and memory utilization (30%).</a:t>
            </a:r>
          </a:p>
        </p:txBody>
      </p:sp>
    </p:spTree>
    <p:extLst>
      <p:ext uri="{BB962C8B-B14F-4D97-AF65-F5344CB8AC3E}">
        <p14:creationId xmlns:p14="http://schemas.microsoft.com/office/powerpoint/2010/main" val="331809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p>
          <a:p>
            <a:r>
              <a:rPr dirty="0"/>
              <a:t>purpose is to make designs more flexible, e.g., by facilitating the introduction of design patterns </a:t>
            </a:r>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11/8/2022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rum.org/resources/blog/making-tech-debt-visible"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hvm.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hyperlink" Target="https://thenewstack.io/instagram-makes-smooth-move-python-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www.youtube.com/watch?v=66XoCk79kj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www.youtube.com/watch?v=66XoCk79kj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060510535"/>
              </p:ext>
            </p:extLst>
          </p:nvPr>
        </p:nvGraphicFramePr>
        <p:xfrm>
          <a:off x="793215" y="3673175"/>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xfrm>
            <a:off x="643466" y="974234"/>
            <a:ext cx="11717868" cy="764354"/>
          </a:xfrm>
          <a:prstGeom prst="rect">
            <a:avLst/>
          </a:prstGeom>
        </p:spPr>
        <p:txBody>
          <a:bodyPr/>
          <a:lstStyle>
            <a:lvl1pPr defTabSz="1369804">
              <a:defRPr sz="4740" spc="-94"/>
            </a:lvl1pPr>
          </a:lstStyle>
          <a:p>
            <a:r>
              <a:rPr dirty="0"/>
              <a:t>Refactor</a:t>
            </a:r>
            <a:r>
              <a:rPr lang="en-US" dirty="0"/>
              <a:t>ing with TDD</a:t>
            </a:r>
            <a:endParaRPr dirty="0"/>
          </a:p>
        </p:txBody>
      </p:sp>
      <p:sp>
        <p:nvSpPr>
          <p:cNvPr id="168" name="Slide Subtitle"/>
          <p:cNvSpPr txBox="1">
            <a:spLocks noGrp="1"/>
          </p:cNvSpPr>
          <p:nvPr>
            <p:ph type="body" idx="21"/>
          </p:nvPr>
        </p:nvSpPr>
        <p:spPr>
          <a:xfrm>
            <a:off x="643466" y="1866736"/>
            <a:ext cx="11717868" cy="498550"/>
          </a:xfrm>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5685260"/>
            <a:ext cx="11717868" cy="3723337"/>
          </a:xfrm>
          <a:prstGeom prst="rect">
            <a:avLst/>
          </a:prstGeom>
        </p:spPr>
        <p:txBody>
          <a:bodyPr>
            <a:normAutofit/>
          </a:bodyPr>
          <a:lstStyle/>
          <a:p>
            <a:pPr marL="457200" indent="-457200">
              <a:lnSpc>
                <a:spcPct val="100000"/>
              </a:lnSpc>
              <a:spcBef>
                <a:spcPts val="1200"/>
              </a:spcBef>
              <a:defRPr sz="3200"/>
            </a:pPr>
            <a:r>
              <a:rPr lang="en-US" sz="3200" b="1" dirty="0">
                <a:solidFill>
                  <a:srgbClr val="FF0000"/>
                </a:solidFill>
              </a:rPr>
              <a:t> RED</a:t>
            </a:r>
            <a:r>
              <a:rPr lang="en-US" sz="3200" dirty="0"/>
              <a:t>: The first step starts with writing the failing “red-test”. You stop and check what needs to be developed.</a:t>
            </a:r>
          </a:p>
          <a:p>
            <a:pPr marL="457200" indent="-457200">
              <a:lnSpc>
                <a:spcPct val="100000"/>
              </a:lnSpc>
              <a:spcBef>
                <a:spcPts val="1200"/>
              </a:spcBef>
              <a:defRPr sz="3200"/>
            </a:pPr>
            <a:r>
              <a:rPr lang="en-US" sz="3200" b="1" dirty="0">
                <a:solidFill>
                  <a:schemeClr val="accent3">
                    <a:lumMod val="75000"/>
                  </a:schemeClr>
                </a:solidFill>
              </a:rPr>
              <a:t>Green</a:t>
            </a:r>
            <a:r>
              <a:rPr lang="en-US" sz="3200" dirty="0"/>
              <a:t>: In the second step, you write the simplest enough code and get the development pass “green” testing.</a:t>
            </a:r>
          </a:p>
          <a:p>
            <a:pPr marL="457200" indent="-457200">
              <a:lnSpc>
                <a:spcPct val="100000"/>
              </a:lnSpc>
              <a:spcBef>
                <a:spcPts val="1200"/>
              </a:spcBef>
              <a:defRPr sz="3200"/>
            </a:pPr>
            <a:r>
              <a:rPr lang="en-US" sz="3200" b="1" dirty="0"/>
              <a:t>Refactor</a:t>
            </a:r>
            <a:r>
              <a:rPr lang="en-US" sz="3200" dirty="0"/>
              <a:t>: In the final and third step, you focus on improving and enhancing your code keeping your test green.</a:t>
            </a:r>
            <a:endParaRPr lang="en-US" sz="3200" dirty="0">
              <a:solidFill>
                <a:srgbClr val="FF0000"/>
              </a:solidFill>
            </a:endParaRPr>
          </a:p>
        </p:txBody>
      </p:sp>
      <p:pic>
        <p:nvPicPr>
          <p:cNvPr id="3" name="Picture 2" descr="Diagram&#10;&#10;Description automatically generated">
            <a:extLst>
              <a:ext uri="{FF2B5EF4-FFF2-40B4-BE49-F238E27FC236}">
                <a16:creationId xmlns:a16="http://schemas.microsoft.com/office/drawing/2014/main" id="{2C416D76-8DCB-131A-7B01-15D07868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49" y="1611353"/>
            <a:ext cx="8028285" cy="3942780"/>
          </a:xfrm>
          <a:prstGeom prst="rect">
            <a:avLst/>
          </a:prstGeom>
        </p:spPr>
      </p:pic>
    </p:spTree>
    <p:extLst>
      <p:ext uri="{BB962C8B-B14F-4D97-AF65-F5344CB8AC3E}">
        <p14:creationId xmlns:p14="http://schemas.microsoft.com/office/powerpoint/2010/main" val="6516795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21</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Make Technical Debt Visible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3" name="TextBox 2">
            <a:extLst>
              <a:ext uri="{FF2B5EF4-FFF2-40B4-BE49-F238E27FC236}">
                <a16:creationId xmlns:a16="http://schemas.microsoft.com/office/drawing/2014/main" id="{75CEBE44-CF4F-477B-801F-CF3790CEA28F}"/>
              </a:ext>
            </a:extLst>
          </p:cNvPr>
          <p:cNvSpPr txBox="1"/>
          <p:nvPr/>
        </p:nvSpPr>
        <p:spPr>
          <a:xfrm>
            <a:off x="673991" y="8154349"/>
            <a:ext cx="11704276" cy="100658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0" indent="-571500" algn="l">
              <a:buFont typeface="Arial" panose="020B0604020202020204" pitchFamily="34" charset="0"/>
              <a:buChar char="•"/>
            </a:pPr>
            <a:r>
              <a:rPr lang="en-US" sz="3200" dirty="0">
                <a:solidFill>
                  <a:schemeClr val="tx1"/>
                </a:solidFill>
              </a:rPr>
              <a:t>Help stakeholders visualize data (like progress, effect of debt, refactoring)</a:t>
            </a:r>
          </a:p>
        </p:txBody>
      </p:sp>
      <p:sp>
        <p:nvSpPr>
          <p:cNvPr id="8" name="TextBox 7">
            <a:extLst>
              <a:ext uri="{FF2B5EF4-FFF2-40B4-BE49-F238E27FC236}">
                <a16:creationId xmlns:a16="http://schemas.microsoft.com/office/drawing/2014/main" id="{44F2F888-3E8B-8D54-8A97-95EBC8933709}"/>
              </a:ext>
            </a:extLst>
          </p:cNvPr>
          <p:cNvSpPr txBox="1"/>
          <p:nvPr/>
        </p:nvSpPr>
        <p:spPr>
          <a:xfrm>
            <a:off x="4277957" y="9220878"/>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https://www.scrum.org/resources/blog/making-tech-debt-visible</a:t>
            </a:r>
            <a:r>
              <a:rPr lang="en-US" dirty="0">
                <a:solidFill>
                  <a:schemeClr val="tx1"/>
                </a:solidFill>
              </a:rPr>
              <a:t> </a:t>
            </a:r>
          </a:p>
        </p:txBody>
      </p:sp>
      <p:pic>
        <p:nvPicPr>
          <p:cNvPr id="14" name="Picture 13">
            <a:extLst>
              <a:ext uri="{FF2B5EF4-FFF2-40B4-BE49-F238E27FC236}">
                <a16:creationId xmlns:a16="http://schemas.microsoft.com/office/drawing/2014/main" id="{AB4592D9-FF7E-284F-79F7-E8EB0E1A2320}"/>
              </a:ext>
            </a:extLst>
          </p:cNvPr>
          <p:cNvPicPr>
            <a:picLocks noChangeAspect="1"/>
          </p:cNvPicPr>
          <p:nvPr/>
        </p:nvPicPr>
        <p:blipFill>
          <a:blip r:embed="rId4"/>
          <a:stretch>
            <a:fillRect/>
          </a:stretch>
        </p:blipFill>
        <p:spPr>
          <a:xfrm>
            <a:off x="1845733" y="2170624"/>
            <a:ext cx="9057217" cy="5802991"/>
          </a:xfrm>
          <a:prstGeom prst="rect">
            <a:avLst/>
          </a:prstGeom>
        </p:spPr>
      </p:pic>
    </p:spTree>
    <p:extLst>
      <p:ext uri="{BB962C8B-B14F-4D97-AF65-F5344CB8AC3E}">
        <p14:creationId xmlns:p14="http://schemas.microsoft.com/office/powerpoint/2010/main" val="349250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27</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28</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 - Hack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normAutofit lnSpcReduction="10000"/>
          </a:bodyPr>
          <a:lstStyle/>
          <a:p>
            <a:r>
              <a:rPr lang="en-US" dirty="0"/>
              <a:t>Hack added new safety features. </a:t>
            </a:r>
          </a:p>
          <a:p>
            <a:r>
              <a:rPr lang="en-US" dirty="0"/>
              <a:t>It uses automatic type inference (Traditional PHP is dynamically typed)</a:t>
            </a:r>
          </a:p>
          <a:p>
            <a:r>
              <a:rPr lang="en-US" dirty="0"/>
              <a:t>It lets programmers specify the types of some variables in their code and uses logic to infer the rest based on how variables are used together, issuing an error if the code’s logically inconsistent.</a:t>
            </a:r>
          </a:p>
          <a:p>
            <a:r>
              <a:rPr lang="en-US" dirty="0"/>
              <a:t>When a file has changed, the two versions are compared to deduce what must be rechecked at a very fine-grained level: at the method level, not at the file level</a:t>
            </a:r>
          </a:p>
          <a:p>
            <a:r>
              <a:rPr lang="en-US" dirty="0"/>
              <a:t>“</a:t>
            </a:r>
            <a:r>
              <a:rPr lang="en-US" i="1" dirty="0"/>
              <a:t>Hack enables us to dynamically convert our code one file at a time</a:t>
            </a:r>
            <a:r>
              <a:rPr lang="en-US" dirty="0"/>
              <a:t>” - Facebook Technical Lead HipHop VM (HHVM)</a:t>
            </a:r>
          </a:p>
        </p:txBody>
      </p:sp>
      <p:sp>
        <p:nvSpPr>
          <p:cNvPr id="8" name="TextBox 7">
            <a:extLst>
              <a:ext uri="{FF2B5EF4-FFF2-40B4-BE49-F238E27FC236}">
                <a16:creationId xmlns:a16="http://schemas.microsoft.com/office/drawing/2014/main" id="{E2777A42-28E3-F24F-85A2-D4B5848A4B2C}"/>
              </a:ext>
            </a:extLst>
          </p:cNvPr>
          <p:cNvSpPr txBox="1"/>
          <p:nvPr/>
        </p:nvSpPr>
        <p:spPr>
          <a:xfrm>
            <a:off x="5120640" y="8840540"/>
            <a:ext cx="7541207" cy="27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Facebook’s Runtime Engine supports PHP and Hack. </a:t>
            </a:r>
            <a:r>
              <a:rPr lang="en-US" dirty="0">
                <a:solidFill>
                  <a:schemeClr val="tx1"/>
                </a:solidFill>
                <a:hlinkClick r:id="rId3"/>
              </a:rPr>
              <a:t>https://hhvm.com/</a:t>
            </a:r>
            <a:r>
              <a:rPr lang="en-US" dirty="0">
                <a:solidFill>
                  <a:schemeClr val="tx1"/>
                </a:solidFill>
              </a:rPr>
              <a:t> </a:t>
            </a:r>
          </a:p>
        </p:txBody>
      </p:sp>
      <p:pic>
        <p:nvPicPr>
          <p:cNvPr id="3" name="Graphic 2">
            <a:extLst>
              <a:ext uri="{FF2B5EF4-FFF2-40B4-BE49-F238E27FC236}">
                <a16:creationId xmlns:a16="http://schemas.microsoft.com/office/drawing/2014/main" id="{1C9386CF-5CD1-6485-E89A-0642D7C61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1370" y="2732296"/>
            <a:ext cx="2419350" cy="2419350"/>
          </a:xfrm>
          <a:prstGeom prst="rect">
            <a:avLst/>
          </a:prstGeom>
        </p:spPr>
      </p:pic>
    </p:spTree>
    <p:extLst>
      <p:ext uri="{BB962C8B-B14F-4D97-AF65-F5344CB8AC3E}">
        <p14:creationId xmlns:p14="http://schemas.microsoft.com/office/powerpoint/2010/main" val="51412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29</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30</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pic>
        <p:nvPicPr>
          <p:cNvPr id="7" name="Picture 6">
            <a:extLst>
              <a:ext uri="{FF2B5EF4-FFF2-40B4-BE49-F238E27FC236}">
                <a16:creationId xmlns:a16="http://schemas.microsoft.com/office/drawing/2014/main" id="{B9E350E2-376B-12B6-F11F-D5B88636A4CE}"/>
              </a:ext>
            </a:extLst>
          </p:cNvPr>
          <p:cNvPicPr>
            <a:picLocks noChangeAspect="1"/>
          </p:cNvPicPr>
          <p:nvPr/>
        </p:nvPicPr>
        <p:blipFill>
          <a:blip r:embed="rId5"/>
          <a:stretch>
            <a:fillRect/>
          </a:stretch>
        </p:blipFill>
        <p:spPr>
          <a:xfrm>
            <a:off x="2378971" y="2333625"/>
            <a:ext cx="8562975" cy="2543175"/>
          </a:xfrm>
          <a:prstGeom prst="rect">
            <a:avLst/>
          </a:prstGeom>
        </p:spPr>
      </p:pic>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4696705"/>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Migration was done over 10 months, all changes merges to Main branch</a:t>
            </a:r>
          </a:p>
          <a:p>
            <a:r>
              <a:rPr lang="en-US" dirty="0"/>
              <a:t>Working Rule: </a:t>
            </a:r>
            <a:r>
              <a:rPr lang="en-US" i="1" dirty="0"/>
              <a:t>No Python 3, no new package</a:t>
            </a:r>
            <a:endParaRPr lang="en-US" dirty="0"/>
          </a:p>
        </p:txBody>
      </p:sp>
      <p:sp>
        <p:nvSpPr>
          <p:cNvPr id="11" name="Developer time is valuable: is this the best use of time today?…">
            <a:extLst>
              <a:ext uri="{FF2B5EF4-FFF2-40B4-BE49-F238E27FC236}">
                <a16:creationId xmlns:a16="http://schemas.microsoft.com/office/drawing/2014/main" id="{21ED4427-B347-45E6-D202-5799E01C650E}"/>
              </a:ext>
            </a:extLst>
          </p:cNvPr>
          <p:cNvSpPr txBox="1">
            <a:spLocks/>
          </p:cNvSpPr>
          <p:nvPr/>
        </p:nvSpPr>
        <p:spPr>
          <a:xfrm>
            <a:off x="619019" y="6112933"/>
            <a:ext cx="11717868" cy="2925348"/>
          </a:xfrm>
          <a:prstGeom prst="rect">
            <a:avLst/>
          </a:prstGeom>
        </p:spPr>
        <p:txBody>
          <a:bodyPr vert="horz" lIns="91440" tIns="45720" rIns="91440" bIns="45720" rtlCol="0">
            <a:normAutofit fontScale="92500"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dirty="0"/>
              <a:t>Examples of </a:t>
            </a:r>
            <a:r>
              <a:rPr lang="en-US" b="1" dirty="0"/>
              <a:t>Refactoring</a:t>
            </a:r>
            <a:r>
              <a:rPr lang="en-US" dirty="0"/>
              <a:t>:</a:t>
            </a:r>
          </a:p>
          <a:p>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r>
              <a:rPr lang="en-US" dirty="0"/>
              <a:t>Iterator differences, such as map. Solved by converting all maps to list in Python 3</a:t>
            </a:r>
          </a:p>
          <a:p>
            <a:r>
              <a:rPr lang="en-US" dirty="0"/>
              <a:t>Dictionary order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p:txBody>
      </p:sp>
    </p:spTree>
    <p:extLst>
      <p:ext uri="{BB962C8B-B14F-4D97-AF65-F5344CB8AC3E}">
        <p14:creationId xmlns:p14="http://schemas.microsoft.com/office/powerpoint/2010/main" val="4105066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2321112"/>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Feb 2017: Completely dropped Python 2</a:t>
            </a:r>
          </a:p>
        </p:txBody>
      </p:sp>
      <p:pic>
        <p:nvPicPr>
          <p:cNvPr id="3" name="Picture 2" descr="Chart, bubble chart&#10;&#10;Description automatically generated">
            <a:extLst>
              <a:ext uri="{FF2B5EF4-FFF2-40B4-BE49-F238E27FC236}">
                <a16:creationId xmlns:a16="http://schemas.microsoft.com/office/drawing/2014/main" id="{89EFC243-1A4F-B8E8-0CAD-DCAC1F7DD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733" y="2945050"/>
            <a:ext cx="9733333" cy="5485714"/>
          </a:xfrm>
          <a:prstGeom prst="rect">
            <a:avLst/>
          </a:prstGeom>
        </p:spPr>
      </p:pic>
    </p:spTree>
    <p:extLst>
      <p:ext uri="{BB962C8B-B14F-4D97-AF65-F5344CB8AC3E}">
        <p14:creationId xmlns:p14="http://schemas.microsoft.com/office/powerpoint/2010/main" val="93072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32</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33</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a:t>Introduce Parameter and Extract optional Parameter</a:t>
            </a:r>
            <a:endParaRPr dirty="0"/>
          </a:p>
        </p:txBody>
      </p:sp>
      <p:sp>
        <p:nvSpPr>
          <p:cNvPr id="178" name="Original Code"/>
          <p:cNvSpPr txBox="1"/>
          <p:nvPr/>
        </p:nvSpPr>
        <p:spPr>
          <a:xfrm>
            <a:off x="643466" y="3190685"/>
            <a:ext cx="1809506"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Original Code</a:t>
            </a:r>
          </a:p>
        </p:txBody>
      </p:sp>
      <p:sp>
        <p:nvSpPr>
          <p:cNvPr id="179" name="Refactored Code"/>
          <p:cNvSpPr txBox="1"/>
          <p:nvPr/>
        </p:nvSpPr>
        <p:spPr>
          <a:xfrm>
            <a:off x="643466" y="5422882"/>
            <a:ext cx="2656389" cy="3778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1</a:t>
            </a:r>
            <a:endParaRPr dirty="0"/>
          </a:p>
        </p:txBody>
      </p:sp>
      <p:sp>
        <p:nvSpPr>
          <p:cNvPr id="5" name="Rectangle 4">
            <a:extLst>
              <a:ext uri="{FF2B5EF4-FFF2-40B4-BE49-F238E27FC236}">
                <a16:creationId xmlns:a16="http://schemas.microsoft.com/office/drawing/2014/main" id="{ED59746B-553B-95D9-519F-57E0917D587A}"/>
              </a:ext>
            </a:extLst>
          </p:cNvPr>
          <p:cNvSpPr>
            <a:spLocks noChangeArrowheads="1"/>
          </p:cNvSpPr>
          <p:nvPr/>
        </p:nvSpPr>
        <p:spPr bwMode="auto">
          <a:xfrm>
            <a:off x="643466" y="3673175"/>
            <a:ext cx="813156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40B4515-37A7-A103-0D95-4BFCE3C3DF79}"/>
              </a:ext>
            </a:extLst>
          </p:cNvPr>
          <p:cNvSpPr>
            <a:spLocks noChangeArrowheads="1"/>
          </p:cNvSpPr>
          <p:nvPr/>
        </p:nvSpPr>
        <p:spPr bwMode="auto">
          <a:xfrm>
            <a:off x="621965" y="5810621"/>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factored Code">
            <a:extLst>
              <a:ext uri="{FF2B5EF4-FFF2-40B4-BE49-F238E27FC236}">
                <a16:creationId xmlns:a16="http://schemas.microsoft.com/office/drawing/2014/main" id="{70E68A36-3EA7-AFA2-3780-0EDF87782B0E}"/>
              </a:ext>
            </a:extLst>
          </p:cNvPr>
          <p:cNvSpPr txBox="1"/>
          <p:nvPr/>
        </p:nvSpPr>
        <p:spPr>
          <a:xfrm>
            <a:off x="643466" y="7483805"/>
            <a:ext cx="2656389" cy="3778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2</a:t>
            </a:r>
            <a:endParaRPr dirty="0"/>
          </a:p>
        </p:txBody>
      </p:sp>
      <p:sp>
        <p:nvSpPr>
          <p:cNvPr id="8" name="Rectangle 7">
            <a:extLst>
              <a:ext uri="{FF2B5EF4-FFF2-40B4-BE49-F238E27FC236}">
                <a16:creationId xmlns:a16="http://schemas.microsoft.com/office/drawing/2014/main" id="{A5A83917-3763-9771-9908-9CEA9326F51F}"/>
              </a:ext>
            </a:extLst>
          </p:cNvPr>
          <p:cNvSpPr>
            <a:spLocks noChangeArrowheads="1"/>
          </p:cNvSpPr>
          <p:nvPr/>
        </p:nvSpPr>
        <p:spPr bwMode="auto">
          <a:xfrm>
            <a:off x="621965" y="7863407"/>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String)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Jane","User“,"Hello</a:t>
            </a:r>
            <a:r>
              <a:rPr kumimoji="0" lang="en-US" altLang="en-US" sz="2400" b="0" i="0" u="none" strike="noStrike" cap="none" normalizeH="0" baseline="0" dirty="0">
                <a:ln>
                  <a:noFill/>
                </a:ln>
                <a:solidFill>
                  <a:srgbClr val="00B050"/>
                </a:solidFill>
                <a:effectLst/>
                <a:latin typeface="Arial Unicode MS"/>
              </a:rPr>
              <a:t>,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798</TotalTime>
  <Words>4106</Words>
  <Application>Microsoft Office PowerPoint</Application>
  <PresentationFormat>Custom</PresentationFormat>
  <Paragraphs>354</Paragraphs>
  <Slides>33</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Arial</vt:lpstr>
      <vt:lpstr>Arial Unicode MS</vt:lpstr>
      <vt:lpstr>Calibri</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Make Technical Debt Visible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23</cp:revision>
  <dcterms:modified xsi:type="dcterms:W3CDTF">2022-11-08T23:19:35Z</dcterms:modified>
</cp:coreProperties>
</file>